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45"/>
  </p:notesMasterIdLst>
  <p:sldIdLst>
    <p:sldId id="256" r:id="rId2"/>
    <p:sldId id="258" r:id="rId3"/>
    <p:sldId id="266" r:id="rId4"/>
    <p:sldId id="267" r:id="rId5"/>
    <p:sldId id="269" r:id="rId6"/>
    <p:sldId id="271" r:id="rId7"/>
    <p:sldId id="272" r:id="rId8"/>
    <p:sldId id="270" r:id="rId9"/>
    <p:sldId id="275" r:id="rId10"/>
    <p:sldId id="276" r:id="rId11"/>
    <p:sldId id="277" r:id="rId12"/>
    <p:sldId id="278" r:id="rId13"/>
    <p:sldId id="274" r:id="rId14"/>
    <p:sldId id="259" r:id="rId15"/>
    <p:sldId id="287" r:id="rId16"/>
    <p:sldId id="301" r:id="rId17"/>
    <p:sldId id="273" r:id="rId18"/>
    <p:sldId id="300" r:id="rId19"/>
    <p:sldId id="261" r:id="rId20"/>
    <p:sldId id="257" r:id="rId21"/>
    <p:sldId id="291" r:id="rId22"/>
    <p:sldId id="279" r:id="rId23"/>
    <p:sldId id="282" r:id="rId24"/>
    <p:sldId id="281" r:id="rId25"/>
    <p:sldId id="297" r:id="rId26"/>
    <p:sldId id="292" r:id="rId27"/>
    <p:sldId id="293" r:id="rId28"/>
    <p:sldId id="295" r:id="rId29"/>
    <p:sldId id="296" r:id="rId30"/>
    <p:sldId id="283" r:id="rId31"/>
    <p:sldId id="284" r:id="rId32"/>
    <p:sldId id="305" r:id="rId33"/>
    <p:sldId id="303" r:id="rId34"/>
    <p:sldId id="304" r:id="rId35"/>
    <p:sldId id="307" r:id="rId36"/>
    <p:sldId id="308" r:id="rId37"/>
    <p:sldId id="309" r:id="rId38"/>
    <p:sldId id="310" r:id="rId39"/>
    <p:sldId id="311" r:id="rId40"/>
    <p:sldId id="313" r:id="rId41"/>
    <p:sldId id="312" r:id="rId42"/>
    <p:sldId id="306" r:id="rId43"/>
    <p:sldId id="314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Adams" initials="JA" lastIdx="9" clrIdx="0">
    <p:extLst>
      <p:ext uri="{19B8F6BF-5375-455C-9EA6-DF929625EA0E}">
        <p15:presenceInfo xmlns:p15="http://schemas.microsoft.com/office/powerpoint/2012/main" userId="31fb11fdca683c2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0F0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0-16T17:37:42.325" idx="2">
    <p:pos x="6983" y="1057"/>
    <p:text>http://staff.jccc.net/pdecell/biochemistry/nucleotheme.gif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0-16T17:39:19.918" idx="3">
    <p:pos x="10" y="10"/>
    <p:text>http://www.ccl.net/ccl/acs-fall97/user15/pchem/overhead/pairs.gif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0-16T17:37:20.191" idx="1">
    <p:pos x="10" y="10"/>
    <p:text>http://www.ncbi.nlm.nih.gov/Class/MLACourse/Original8Hour/Genetics/nucleotide2.gif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0-16T18:11:36.366" idx="4">
    <p:pos x="10" y="10"/>
    <p:text>http://bealbio.wikispaces.com/file/view/dsDNA.jpg/166732981/350x272/dsDNA.jpg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0-16T18:12:36.786" idx="5">
    <p:pos x="7305" y="174"/>
    <p:text>http://d75822.medialib.glogster.com/media/07/07d2aac9876f61832ccdc357de2a905f0a96bb53d9df6f672e3ec9d56645323d/spl-e-h400040-watson-and-crick-with-their-dna-model-spl.jpg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0-16T22:39:10.906" idx="6">
    <p:pos x="5574" y="1357"/>
    <p:text>http://massgenomics.org/wp-content/uploads/2012/10/X-ray-Diffraction.jpg</p:text>
    <p:extLst>
      <p:ext uri="{C676402C-5697-4E1C-873F-D02D1690AC5C}">
        <p15:threadingInfo xmlns:p15="http://schemas.microsoft.com/office/powerpoint/2012/main" timeZoneBias="420"/>
      </p:ext>
    </p:extLst>
  </p:cm>
  <p:cm authorId="1" dt="2014-10-16T22:40:16.333" idx="7">
    <p:pos x="5574" y="1493"/>
    <p:text>http://upload.wikimedia.org/wikipedia/en/9/97/Rosalind_Franklin.jpg</p:text>
    <p:extLst>
      <p:ext uri="{C676402C-5697-4E1C-873F-D02D1690AC5C}">
        <p15:threadingInfo xmlns:p15="http://schemas.microsoft.com/office/powerpoint/2012/main" timeZoneBias="420">
          <p15:parentCm authorId="1" idx="6"/>
        </p15:threadingInfo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0-16T23:37:26.927" idx="9">
    <p:pos x="10" y="10"/>
    <p:text>http://www.biotechnologyonline.gov.au/images/contentpages/karyotype.jpg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53965-6EF2-4172-8DEE-8C9C1CE7E5AB}" type="datetimeFigureOut">
              <a:rPr lang="en-CA" smtClean="0"/>
              <a:t>2020-02-19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E85C4-5829-470B-BA1A-25D8C3A407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413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3.4.1 – Explain DNA replication in terms of unwinding the double helix and separation of the strands by helicase, followed by formation of the new complementary strands by DNA polymerase.</a:t>
            </a:r>
          </a:p>
          <a:p>
            <a:endParaRPr lang="en-US" baseline="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is not necessary to mention that there is more than one DNA polymerase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9AD5-56AD-48F3-ADA2-F54597F37D7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13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3.4.1 – Explain DNA replication in terms of unwinding the double helix and separation of the strands by helicase, followed by formation of the new complementary strands by DNA polymerase.</a:t>
            </a:r>
          </a:p>
          <a:p>
            <a:endParaRPr lang="en-US" baseline="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is not necessary to mention that there is more than one DNA polymerase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9AD5-56AD-48F3-ADA2-F54597F37D7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52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3.4.1 – Explain DNA replication in terms of unwinding the double helix and separation of the strands by helicase, followed by formation of the new complementary strands by DNA polymerase.</a:t>
            </a:r>
          </a:p>
          <a:p>
            <a:endParaRPr lang="en-US" baseline="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is not necessary to mention that there is more than one DNA polymerase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9AD5-56AD-48F3-ADA2-F54597F37D7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00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3.4.2 – Explain the significance of complementary base pairing in the conservation of the base sequence of DNA.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9AD5-56AD-48F3-ADA2-F54597F37D7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61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3.4.3 – State that DNA replication is semi-conservative.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79AD5-56AD-48F3-ADA2-F54597F37D7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05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21E4925-B896-45DE-8190-C4912AE0291B}" type="datetimeFigureOut">
              <a:rPr lang="en-CA" smtClean="0"/>
              <a:t>2020-02-19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02DAE-8182-4F75-A6F6-D60AE841605D}" type="slidenum">
              <a:rPr lang="en-CA" smtClean="0"/>
              <a:t>‹#›</a:t>
            </a:fld>
            <a:endParaRPr lang="en-C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775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4925-B896-45DE-8190-C4912AE0291B}" type="datetimeFigureOut">
              <a:rPr lang="en-CA" smtClean="0"/>
              <a:t>2020-02-19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02DAE-8182-4F75-A6F6-D60AE84160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3681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4925-B896-45DE-8190-C4912AE0291B}" type="datetimeFigureOut">
              <a:rPr lang="en-CA" smtClean="0"/>
              <a:t>2020-02-19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02DAE-8182-4F75-A6F6-D60AE841605D}" type="slidenum">
              <a:rPr lang="en-CA" smtClean="0"/>
              <a:t>‹#›</a:t>
            </a:fld>
            <a:endParaRPr lang="en-CA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445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4925-B896-45DE-8190-C4912AE0291B}" type="datetimeFigureOut">
              <a:rPr lang="en-CA" smtClean="0"/>
              <a:t>2020-02-19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02DAE-8182-4F75-A6F6-D60AE84160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6045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4925-B896-45DE-8190-C4912AE0291B}" type="datetimeFigureOut">
              <a:rPr lang="en-CA" smtClean="0"/>
              <a:t>2020-02-19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02DAE-8182-4F75-A6F6-D60AE841605D}" type="slidenum">
              <a:rPr lang="en-CA" smtClean="0"/>
              <a:t>‹#›</a:t>
            </a:fld>
            <a:endParaRPr lang="en-C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164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4925-B896-45DE-8190-C4912AE0291B}" type="datetimeFigureOut">
              <a:rPr lang="en-CA" smtClean="0"/>
              <a:t>2020-02-19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02DAE-8182-4F75-A6F6-D60AE84160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0908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4925-B896-45DE-8190-C4912AE0291B}" type="datetimeFigureOut">
              <a:rPr lang="en-CA" smtClean="0"/>
              <a:t>2020-02-19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02DAE-8182-4F75-A6F6-D60AE84160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1364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4925-B896-45DE-8190-C4912AE0291B}" type="datetimeFigureOut">
              <a:rPr lang="en-CA" smtClean="0"/>
              <a:t>2020-02-19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02DAE-8182-4F75-A6F6-D60AE84160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1184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4925-B896-45DE-8190-C4912AE0291B}" type="datetimeFigureOut">
              <a:rPr lang="en-CA" smtClean="0"/>
              <a:t>2020-02-19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02DAE-8182-4F75-A6F6-D60AE84160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0539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4925-B896-45DE-8190-C4912AE0291B}" type="datetimeFigureOut">
              <a:rPr lang="en-CA" smtClean="0"/>
              <a:t>2020-02-19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02DAE-8182-4F75-A6F6-D60AE84160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2119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4925-B896-45DE-8190-C4912AE0291B}" type="datetimeFigureOut">
              <a:rPr lang="en-CA" smtClean="0"/>
              <a:t>2020-02-19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02DAE-8182-4F75-A6F6-D60AE841605D}" type="slidenum">
              <a:rPr lang="en-CA" smtClean="0"/>
              <a:t>‹#›</a:t>
            </a:fld>
            <a:endParaRPr lang="en-C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55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21E4925-B896-45DE-8190-C4912AE0291B}" type="datetimeFigureOut">
              <a:rPr lang="en-CA" smtClean="0"/>
              <a:t>2020-02-19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8D02DAE-8182-4F75-A6F6-D60AE841605D}" type="slidenum">
              <a:rPr lang="en-CA" smtClean="0"/>
              <a:t>‹#›</a:t>
            </a:fld>
            <a:endParaRPr lang="en-CA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57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err="1" smtClean="0"/>
              <a:t>dna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65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ealbio.wikispaces.com/file/view/dsDNA.jpg/166732981/350x272/dsD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617" y="282046"/>
            <a:ext cx="8267387" cy="642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714445" y="746975"/>
            <a:ext cx="862885" cy="7984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Oval 3"/>
          <p:cNvSpPr/>
          <p:nvPr/>
        </p:nvSpPr>
        <p:spPr>
          <a:xfrm>
            <a:off x="8446394" y="5613043"/>
            <a:ext cx="862885" cy="7984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/>
          <p:cNvSpPr txBox="1"/>
          <p:nvPr/>
        </p:nvSpPr>
        <p:spPr>
          <a:xfrm>
            <a:off x="8625543" y="823054"/>
            <a:ext cx="1229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 smtClean="0">
                <a:solidFill>
                  <a:srgbClr val="FF0000"/>
                </a:solidFill>
              </a:rPr>
              <a:t>Sugar</a:t>
            </a:r>
            <a:endParaRPr lang="en-CA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67388" y="5689122"/>
            <a:ext cx="216956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z="3600" dirty="0" smtClean="0">
                <a:solidFill>
                  <a:srgbClr val="FF0000"/>
                </a:solidFill>
              </a:rPr>
              <a:t>Phosphate</a:t>
            </a:r>
            <a:endParaRPr lang="en-CA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76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DNA Structure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727" y="1877315"/>
            <a:ext cx="5091545" cy="3311189"/>
          </a:xfrm>
        </p:spPr>
        <p:txBody>
          <a:bodyPr>
            <a:normAutofit/>
          </a:bodyPr>
          <a:lstStyle/>
          <a:p>
            <a:r>
              <a:rPr lang="en-CA" sz="3200" cap="none" dirty="0" smtClean="0"/>
              <a:t>The antiparallel double stranded model of DNA was first recognized by James Watson and Francis Crick in 1953</a:t>
            </a:r>
          </a:p>
          <a:p>
            <a:r>
              <a:rPr lang="en-CA" sz="3200" cap="none" dirty="0" smtClean="0"/>
              <a:t>Nobel Peace Prize in 1962 </a:t>
            </a:r>
            <a:endParaRPr lang="en-CA" sz="3200" cap="none" dirty="0"/>
          </a:p>
        </p:txBody>
      </p:sp>
      <p:pic>
        <p:nvPicPr>
          <p:cNvPr id="2050" name="Picture 2" descr="https://encrypted-tbn3.gstatic.com/images?q=tbn:ANd9GcTaDWRN15or6bMlBULBuiXuBN4Bw_FAP88c8ucxKfhpredyLZo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19" y="207819"/>
            <a:ext cx="6650182" cy="665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93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Rosaland</a:t>
            </a:r>
            <a:r>
              <a:rPr lang="en-CA" dirty="0" smtClean="0"/>
              <a:t> Franklin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63396"/>
            <a:ext cx="4491507" cy="3311189"/>
          </a:xfrm>
        </p:spPr>
        <p:txBody>
          <a:bodyPr/>
          <a:lstStyle/>
          <a:p>
            <a:r>
              <a:rPr lang="en-CA" cap="none" dirty="0" smtClean="0"/>
              <a:t>X-ray diffraction </a:t>
            </a:r>
            <a:endParaRPr lang="en-CA" cap="none" dirty="0"/>
          </a:p>
        </p:txBody>
      </p:sp>
      <p:pic>
        <p:nvPicPr>
          <p:cNvPr id="3074" name="Picture 2" descr="http://upload.wikimedia.org/wikipedia/en/9/97/Rosalind_Frankl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725" y="0"/>
            <a:ext cx="33432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massgenomics.org/wp-content/uploads/2012/10/X-ray-Diffrac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386" y="2154567"/>
            <a:ext cx="5487339" cy="470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8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DNA Storage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164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How is DNA Stored?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63396"/>
            <a:ext cx="4066309" cy="3311189"/>
          </a:xfrm>
        </p:spPr>
        <p:txBody>
          <a:bodyPr>
            <a:noAutofit/>
          </a:bodyPr>
          <a:lstStyle/>
          <a:p>
            <a:r>
              <a:rPr lang="en-CA" sz="2800" cap="none" dirty="0"/>
              <a:t>DNA is packaged into 46 X-shaped elements called chromosomes, which are situated in the cells nucleus</a:t>
            </a:r>
            <a:r>
              <a:rPr lang="en-CA" sz="2800" cap="none" dirty="0" smtClean="0"/>
              <a:t>.</a:t>
            </a:r>
            <a:endParaRPr lang="en-CA" sz="2800" cap="none" dirty="0"/>
          </a:p>
        </p:txBody>
      </p:sp>
      <p:pic>
        <p:nvPicPr>
          <p:cNvPr id="4" name="Picture 2" descr="http://www.biotechnologyonline.gov.au/images/contentpages/karyoty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52" y="8972"/>
            <a:ext cx="7640348" cy="684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91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chromosome</a:t>
            </a:r>
            <a:endParaRPr lang="en-CA" dirty="0"/>
          </a:p>
        </p:txBody>
      </p:sp>
      <p:pic>
        <p:nvPicPr>
          <p:cNvPr id="5122" name="Picture 2" descr="http://scienceprogress.org/wp-content/uploads/2010/03/gene_dna_5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9" y="1885419"/>
            <a:ext cx="10924886" cy="497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27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NA Replica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88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9266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DNA Replication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121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NAi_replication_vo2-l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687" y="81443"/>
            <a:ext cx="11785599" cy="6629236"/>
          </a:xfrm>
        </p:spPr>
      </p:pic>
    </p:spTree>
    <p:extLst>
      <p:ext uri="{BB962C8B-B14F-4D97-AF65-F5344CB8AC3E}">
        <p14:creationId xmlns:p14="http://schemas.microsoft.com/office/powerpoint/2010/main" val="15870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What is the purpose of DNA Replication?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600" cap="none" dirty="0"/>
              <a:t>DNA has the ability to self replicate, which is crucial for cell division and for the organismal reproduction</a:t>
            </a:r>
          </a:p>
          <a:p>
            <a:r>
              <a:rPr lang="en-CA" sz="3600" cap="none" dirty="0"/>
              <a:t>Self-replication ensures that its coded sequence will be passed on to successive </a:t>
            </a:r>
            <a:r>
              <a:rPr lang="en-CA" sz="3600" cap="none" dirty="0" smtClean="0"/>
              <a:t>generations</a:t>
            </a:r>
            <a:endParaRPr lang="en-CA" sz="3600" cap="none" dirty="0"/>
          </a:p>
        </p:txBody>
      </p:sp>
    </p:spTree>
    <p:extLst>
      <p:ext uri="{BB962C8B-B14F-4D97-AF65-F5344CB8AC3E}">
        <p14:creationId xmlns:p14="http://schemas.microsoft.com/office/powerpoint/2010/main" val="208158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83519"/>
            <a:ext cx="10396882" cy="1151965"/>
          </a:xfrm>
        </p:spPr>
        <p:txBody>
          <a:bodyPr/>
          <a:lstStyle/>
          <a:p>
            <a:r>
              <a:rPr lang="en-CA" dirty="0" smtClean="0"/>
              <a:t>What is DNA?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71977"/>
            <a:ext cx="10394707" cy="4202609"/>
          </a:xfrm>
        </p:spPr>
        <p:txBody>
          <a:bodyPr>
            <a:noAutofit/>
          </a:bodyPr>
          <a:lstStyle/>
          <a:p>
            <a:r>
              <a:rPr lang="en-CA" sz="3200" cap="none" dirty="0" smtClean="0"/>
              <a:t>DNA stands for </a:t>
            </a:r>
            <a:r>
              <a:rPr lang="en-CA" sz="3200" u="sng" cap="none" dirty="0" smtClean="0"/>
              <a:t>deoxyribonucleic acid</a:t>
            </a:r>
          </a:p>
          <a:p>
            <a:r>
              <a:rPr lang="en-CA" sz="3200" cap="none" dirty="0" smtClean="0"/>
              <a:t>DNA is often referred to as the molecule of life.  It is found in almost all living things.  It acts as a type of chemical code that contains instructions, known as genes, for how the body and all its different parts grow, develop, function, and maintain themselves.</a:t>
            </a:r>
            <a:endParaRPr lang="en-CA" sz="3200" cap="none" dirty="0"/>
          </a:p>
        </p:txBody>
      </p:sp>
    </p:spTree>
    <p:extLst>
      <p:ext uri="{BB962C8B-B14F-4D97-AF65-F5344CB8AC3E}">
        <p14:creationId xmlns:p14="http://schemas.microsoft.com/office/powerpoint/2010/main" val="41515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3 steps to semi-conservative replication of </a:t>
            </a:r>
            <a:r>
              <a:rPr lang="en-CA" dirty="0" err="1" smtClean="0"/>
              <a:t>dna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“unzipping” (DNA helicase)</a:t>
            </a:r>
          </a:p>
          <a:p>
            <a:pPr marL="0" indent="0">
              <a:buNone/>
            </a:pPr>
            <a:r>
              <a:rPr lang="en-CA" dirty="0" smtClean="0"/>
              <a:t>Complementary base pairing (DNA Polymerase)</a:t>
            </a:r>
          </a:p>
          <a:p>
            <a:pPr marL="0" indent="0">
              <a:buNone/>
            </a:pPr>
            <a:r>
              <a:rPr lang="en-CA" dirty="0" smtClean="0"/>
              <a:t>Joining of adjacent nucleotides (DNA Polymerase)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3452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0680" y="381000"/>
            <a:ext cx="8961120" cy="1066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latin typeface="Baskerville Old Face" pitchFamily="18" charset="0"/>
              </a:rPr>
              <a:t>In order for cells to grow and divide, they must be able to make new copies of DNA that they can pass on to their daughter cells.  This process is called </a:t>
            </a:r>
            <a:r>
              <a:rPr lang="en-US" sz="2800" dirty="0">
                <a:solidFill>
                  <a:srgbClr val="FF0000"/>
                </a:solidFill>
                <a:latin typeface="Baskerville Old Face" pitchFamily="18" charset="0"/>
              </a:rPr>
              <a:t>DNA replication</a:t>
            </a:r>
            <a:r>
              <a:rPr lang="en-US" sz="2800" dirty="0">
                <a:latin typeface="Baskerville Old Face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1" y="152400"/>
            <a:ext cx="9143999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4001" y="6553200"/>
            <a:ext cx="9143999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www.ied.edu.hk/biotech/eng/classrm/explain/gen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05001"/>
            <a:ext cx="814823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598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DNA Replication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CA" sz="2800" cap="none" dirty="0" smtClean="0"/>
              <a:t>Semi-conservative replication</a:t>
            </a:r>
          </a:p>
          <a:p>
            <a:pPr lvl="1"/>
            <a:r>
              <a:rPr lang="en-CA" sz="2400" cap="none" dirty="0" smtClean="0"/>
              <a:t>During replication, the helix unwinds, and each strand acts as a template for commentary base-pairing in the synthesis of two new daughter helices.</a:t>
            </a:r>
          </a:p>
          <a:p>
            <a:pPr lvl="1"/>
            <a:r>
              <a:rPr lang="en-CA" sz="2400" cap="none" dirty="0" smtClean="0"/>
              <a:t>Each new daughter helix contains an intact strand from the parent helix and a newly synthesized strand; thus, DNA replication is </a:t>
            </a:r>
            <a:r>
              <a:rPr lang="en-CA" sz="2400" u="sng" cap="none" dirty="0" smtClean="0"/>
              <a:t>semiconservative</a:t>
            </a:r>
            <a:r>
              <a:rPr lang="en-CA" sz="2400" cap="none" dirty="0" smtClean="0"/>
              <a:t>.</a:t>
            </a:r>
          </a:p>
          <a:p>
            <a:pPr lvl="1"/>
            <a:r>
              <a:rPr lang="en-CA" sz="2400" cap="none" dirty="0" smtClean="0"/>
              <a:t>The daughter DNA helices are identical in composition to each other and to the parent DNA.</a:t>
            </a:r>
            <a:endParaRPr lang="en-CA" sz="2400" cap="none" dirty="0"/>
          </a:p>
        </p:txBody>
      </p:sp>
    </p:spTree>
    <p:extLst>
      <p:ext uri="{BB962C8B-B14F-4D97-AF65-F5344CB8AC3E}">
        <p14:creationId xmlns:p14="http://schemas.microsoft.com/office/powerpoint/2010/main" val="118100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brooklyn.cuny.edu/bc/ahp/BioInfo/graphics/DNArep.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501" y="122930"/>
            <a:ext cx="6735070" cy="673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91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7439"/>
            <a:ext cx="10396882" cy="1151965"/>
          </a:xfrm>
        </p:spPr>
        <p:txBody>
          <a:bodyPr/>
          <a:lstStyle/>
          <a:p>
            <a:r>
              <a:rPr lang="en-CA" dirty="0" smtClean="0"/>
              <a:t>DNA Replication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39404"/>
            <a:ext cx="10394707" cy="4035182"/>
          </a:xfrm>
        </p:spPr>
        <p:txBody>
          <a:bodyPr>
            <a:noAutofit/>
          </a:bodyPr>
          <a:lstStyle/>
          <a:p>
            <a:r>
              <a:rPr lang="en-CA" sz="3200" cap="none" dirty="0" smtClean="0"/>
              <a:t>As the helix unwinds, both strands are simultaneously copied with the aid of more than a dozen enzymes at the rate of about 50 nucleotide additions per second (in mammals).</a:t>
            </a:r>
          </a:p>
          <a:p>
            <a:r>
              <a:rPr lang="en-CA" sz="3200" cap="none" dirty="0" smtClean="0"/>
              <a:t>Replication begins at specific sites along the DNA called </a:t>
            </a:r>
            <a:r>
              <a:rPr lang="en-CA" sz="3200" u="sng" cap="none" dirty="0" smtClean="0"/>
              <a:t>origins of replication</a:t>
            </a:r>
            <a:r>
              <a:rPr lang="en-CA" sz="3200" cap="none" dirty="0" smtClean="0"/>
              <a:t> and proceeds in both directions simultaneously.</a:t>
            </a:r>
            <a:endParaRPr lang="en-CA" sz="3200" cap="none" dirty="0"/>
          </a:p>
        </p:txBody>
      </p:sp>
    </p:spTree>
    <p:extLst>
      <p:ext uri="{BB962C8B-B14F-4D97-AF65-F5344CB8AC3E}">
        <p14:creationId xmlns:p14="http://schemas.microsoft.com/office/powerpoint/2010/main" val="338120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DNA Replication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sz="2400" dirty="0">
                <a:latin typeface="Baskerville Old Face" pitchFamily="18" charset="0"/>
              </a:rPr>
              <a:t>In the first step of replication, the enzyme </a:t>
            </a:r>
            <a:r>
              <a:rPr lang="en-US" sz="2400" dirty="0">
                <a:solidFill>
                  <a:srgbClr val="FF0000"/>
                </a:solidFill>
                <a:latin typeface="Baskerville Old Face" pitchFamily="18" charset="0"/>
              </a:rPr>
              <a:t>DNA Helicase </a:t>
            </a:r>
            <a:r>
              <a:rPr lang="en-US" sz="2400" dirty="0">
                <a:latin typeface="Baskerville Old Face" pitchFamily="18" charset="0"/>
              </a:rPr>
              <a:t> unwinds the double helix . </a:t>
            </a:r>
            <a:r>
              <a:rPr lang="en-CA" sz="2400" dirty="0"/>
              <a:t>while </a:t>
            </a:r>
            <a:r>
              <a:rPr lang="en-CA" sz="2400" u="sng" dirty="0"/>
              <a:t>single-stranded binding protein  (SSB)</a:t>
            </a:r>
            <a:r>
              <a:rPr lang="en-CA" sz="2400" dirty="0"/>
              <a:t> binds to the single strands and stabilizes them, preventing them from recoiling and reforming a double helix</a:t>
            </a:r>
          </a:p>
          <a:p>
            <a:pPr marL="0" indent="0">
              <a:buNone/>
              <a:defRPr/>
            </a:pPr>
            <a:r>
              <a:rPr lang="en-US" sz="2400" dirty="0">
                <a:latin typeface="Baskerville Old Face" pitchFamily="18" charset="0"/>
              </a:rPr>
              <a:t>It then separates the DNA strands by breaking the hydrogen bonds between the bases. 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9115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1" y="152400"/>
            <a:ext cx="9143999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4001" y="6553200"/>
            <a:ext cx="9143999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676400" y="437882"/>
            <a:ext cx="8839200" cy="5581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800" dirty="0" smtClean="0">
                <a:latin typeface="Baskerville Old Face" pitchFamily="18" charset="0"/>
              </a:rPr>
              <a:t>Unzipping </a:t>
            </a:r>
            <a:r>
              <a:rPr lang="en-US" sz="2800" dirty="0">
                <a:latin typeface="Baskerville Old Face" pitchFamily="18" charset="0"/>
              </a:rPr>
              <a:t>the two strands allows access to the individual  nucleotides that are needed for the replication process to continue.</a:t>
            </a:r>
          </a:p>
          <a:p>
            <a:pPr marL="0" indent="0">
              <a:buNone/>
              <a:defRPr/>
            </a:pPr>
            <a:endParaRPr lang="en-US" sz="2800" dirty="0">
              <a:latin typeface="Baskerville Old Face" pitchFamily="18" charset="0"/>
            </a:endParaRPr>
          </a:p>
          <a:p>
            <a:pPr marL="0" indent="0">
              <a:buNone/>
              <a:defRPr/>
            </a:pPr>
            <a:endParaRPr lang="en-US" sz="2800" dirty="0">
              <a:latin typeface="Baskerville Old Face" pitchFamily="18" charset="0"/>
            </a:endParaRPr>
          </a:p>
          <a:p>
            <a:pPr marL="0" indent="0">
              <a:buNone/>
              <a:defRPr/>
            </a:pPr>
            <a:endParaRPr lang="en-US" sz="2800" dirty="0">
              <a:latin typeface="Baskerville Old Face" pitchFamily="18" charset="0"/>
            </a:endParaRPr>
          </a:p>
          <a:p>
            <a:pPr marL="0" indent="0">
              <a:buNone/>
              <a:defRPr/>
            </a:pPr>
            <a:endParaRPr lang="en-US" sz="2800" dirty="0">
              <a:latin typeface="Baskerville Old Face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6400" y="1828800"/>
            <a:ext cx="479862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3500" y="3124200"/>
            <a:ext cx="5231748" cy="1983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3505200" y="4343400"/>
            <a:ext cx="1143000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505200" y="3124201"/>
            <a:ext cx="0" cy="1219201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7612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00850" y="381000"/>
            <a:ext cx="3409951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1" y="152400"/>
            <a:ext cx="9143999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4001" y="6553200"/>
            <a:ext cx="9143999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676400" y="533400"/>
            <a:ext cx="4191000" cy="563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800" dirty="0">
                <a:latin typeface="Baskerville Old Face" pitchFamily="18" charset="0"/>
              </a:rPr>
              <a:t>Next, </a:t>
            </a:r>
            <a:r>
              <a:rPr lang="en-US" sz="2800" dirty="0">
                <a:solidFill>
                  <a:srgbClr val="FF0000"/>
                </a:solidFill>
                <a:latin typeface="Baskerville Old Face" pitchFamily="18" charset="0"/>
              </a:rPr>
              <a:t>DNA polymerase </a:t>
            </a:r>
            <a:r>
              <a:rPr lang="en-US" sz="2800" dirty="0">
                <a:latin typeface="Baskerville Old Face" pitchFamily="18" charset="0"/>
              </a:rPr>
              <a:t>enzymes attach to the newly separated strands of DNA.  The enzyme then uses free nucleotides and synthesizes complementary strands by reading the original strands.</a:t>
            </a:r>
          </a:p>
          <a:p>
            <a:pPr marL="0" indent="0">
              <a:buNone/>
              <a:defRPr/>
            </a:pPr>
            <a:endParaRPr lang="en-US" sz="1800" dirty="0">
              <a:latin typeface="Baskerville Old Face" pitchFamily="18" charset="0"/>
            </a:endParaRPr>
          </a:p>
          <a:p>
            <a:pPr marL="0" indent="0">
              <a:buNone/>
              <a:defRPr/>
            </a:pPr>
            <a:r>
              <a:rPr lang="en-US" sz="2800" dirty="0">
                <a:latin typeface="Baskerville Old Face" pitchFamily="18" charset="0"/>
              </a:rPr>
              <a:t>When the process is finished, two identical DNA strands have been produced.</a:t>
            </a:r>
          </a:p>
        </p:txBody>
      </p:sp>
      <p:sp>
        <p:nvSpPr>
          <p:cNvPr id="2" name="Oval 1"/>
          <p:cNvSpPr/>
          <p:nvPr/>
        </p:nvSpPr>
        <p:spPr>
          <a:xfrm>
            <a:off x="7772400" y="2743200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534400" y="2667000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257800" y="762000"/>
            <a:ext cx="2362200" cy="1905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257800" y="762000"/>
            <a:ext cx="3248024" cy="1752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5024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1" y="152400"/>
            <a:ext cx="9143999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4001" y="6553200"/>
            <a:ext cx="9143999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525000" y="6324600"/>
            <a:ext cx="1156856" cy="5334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Baskerville Old Face" pitchFamily="18" charset="0"/>
              </a:rPr>
              <a:t>3.4.2</a:t>
            </a: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477000" y="1752601"/>
            <a:ext cx="42672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ts val="3600"/>
              </a:lnSpc>
              <a:spcBef>
                <a:spcPts val="1000"/>
              </a:spcBef>
              <a:buClr>
                <a:srgbClr val="BC252B"/>
              </a:buClr>
            </a:pPr>
            <a:endParaRPr lang="en-US" sz="2400" dirty="0">
              <a:solidFill>
                <a:srgbClr val="FF0000"/>
              </a:solidFill>
              <a:latin typeface="Baskerville Old Face" pitchFamily="18" charset="0"/>
            </a:endParaRPr>
          </a:p>
          <a:p>
            <a:pPr marL="342900" indent="-342900" algn="ctr">
              <a:lnSpc>
                <a:spcPts val="3600"/>
              </a:lnSpc>
              <a:spcBef>
                <a:spcPts val="1000"/>
              </a:spcBef>
              <a:buClr>
                <a:srgbClr val="BC252B"/>
              </a:buClr>
            </a:pPr>
            <a:r>
              <a:rPr lang="en-US" sz="2400" dirty="0">
                <a:solidFill>
                  <a:srgbClr val="FF0000"/>
                </a:solidFill>
                <a:latin typeface="Baskerville Old Face" pitchFamily="18" charset="0"/>
              </a:rPr>
              <a:t>3’ TGCCAAGGCTTGAG 5’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553200" y="3387726"/>
            <a:ext cx="41148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ts val="3600"/>
              </a:lnSpc>
              <a:spcBef>
                <a:spcPts val="1000"/>
              </a:spcBef>
              <a:buClr>
                <a:srgbClr val="BC252B"/>
              </a:buClr>
            </a:pPr>
            <a:endParaRPr lang="en-US" sz="2400" dirty="0">
              <a:latin typeface="Baskerville Old Face" pitchFamily="18" charset="0"/>
            </a:endParaRPr>
          </a:p>
          <a:p>
            <a:pPr marL="342900" indent="-342900" algn="ctr">
              <a:lnSpc>
                <a:spcPts val="3600"/>
              </a:lnSpc>
              <a:spcBef>
                <a:spcPts val="1000"/>
              </a:spcBef>
              <a:buClr>
                <a:srgbClr val="BC252B"/>
              </a:buClr>
            </a:pPr>
            <a:r>
              <a:rPr lang="en-US" sz="2400" dirty="0">
                <a:latin typeface="Baskerville Old Face" pitchFamily="18" charset="0"/>
              </a:rPr>
              <a:t>3’ TGCCAAGGCTTGAG 5’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676400" y="457201"/>
            <a:ext cx="8839200" cy="1378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800">
                <a:latin typeface="Baskerville Old Face" pitchFamily="18" charset="0"/>
              </a:rPr>
              <a:t>During the process of synthesizing DNA, DNA polymerase reads the original strands and adds complementary base pairs.  See below for an example.</a:t>
            </a:r>
            <a:endParaRPr lang="en-US" sz="2800" dirty="0">
              <a:latin typeface="Baskerville Old Face" pitchFamily="18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1537856" y="2819401"/>
            <a:ext cx="425334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ts val="3600"/>
              </a:lnSpc>
              <a:spcBef>
                <a:spcPts val="1000"/>
              </a:spcBef>
              <a:buClr>
                <a:srgbClr val="BC252B"/>
              </a:buClr>
            </a:pPr>
            <a:r>
              <a:rPr lang="en-US" sz="2400" dirty="0">
                <a:latin typeface="Baskerville Old Face" pitchFamily="18" charset="0"/>
              </a:rPr>
              <a:t>5’ ACGGTTCCGAACTC 3’</a:t>
            </a:r>
          </a:p>
          <a:p>
            <a:pPr marL="342900" indent="-342900" algn="ctr">
              <a:lnSpc>
                <a:spcPts val="3600"/>
              </a:lnSpc>
              <a:spcBef>
                <a:spcPts val="1000"/>
              </a:spcBef>
              <a:buClr>
                <a:srgbClr val="BC252B"/>
              </a:buClr>
            </a:pPr>
            <a:r>
              <a:rPr lang="en-US" sz="2400" dirty="0">
                <a:latin typeface="Baskerville Old Face" pitchFamily="18" charset="0"/>
              </a:rPr>
              <a:t>3’ TGCCAAGGCTTGAG 5’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6477000" y="1905001"/>
            <a:ext cx="42672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ts val="3600"/>
              </a:lnSpc>
              <a:spcBef>
                <a:spcPts val="1000"/>
              </a:spcBef>
              <a:buClr>
                <a:srgbClr val="BC252B"/>
              </a:buClr>
            </a:pPr>
            <a:r>
              <a:rPr lang="en-US" sz="2400" dirty="0">
                <a:latin typeface="Baskerville Old Face" pitchFamily="18" charset="0"/>
              </a:rPr>
              <a:t>5’ ACGGTTCCGAACTC 3’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553200" y="3540126"/>
            <a:ext cx="41148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ts val="3600"/>
              </a:lnSpc>
              <a:spcBef>
                <a:spcPts val="1000"/>
              </a:spcBef>
              <a:buClr>
                <a:srgbClr val="BC252B"/>
              </a:buClr>
            </a:pPr>
            <a:r>
              <a:rPr lang="en-US" sz="2400" dirty="0">
                <a:solidFill>
                  <a:srgbClr val="FF0000"/>
                </a:solidFill>
                <a:latin typeface="Baskerville Old Face" pitchFamily="18" charset="0"/>
              </a:rPr>
              <a:t>5’ ACGGTTCCGAACTC 3’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486400" y="2286001"/>
            <a:ext cx="990600" cy="77424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562600" y="3678238"/>
            <a:ext cx="914400" cy="58896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690255" y="5021944"/>
            <a:ext cx="8839200" cy="1378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800" dirty="0">
                <a:latin typeface="Baskerville Old Face" pitchFamily="18" charset="0"/>
              </a:rPr>
              <a:t>This complementary base pairing is important for conserving the base sequence of DNA.  It ensures that each new strand is identical to the original.</a:t>
            </a:r>
          </a:p>
        </p:txBody>
      </p:sp>
    </p:spTree>
    <p:extLst>
      <p:ext uri="{BB962C8B-B14F-4D97-AF65-F5344CB8AC3E}">
        <p14:creationId xmlns:p14="http://schemas.microsoft.com/office/powerpoint/2010/main" val="35516785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1" y="152400"/>
            <a:ext cx="9143999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4001" y="6553200"/>
            <a:ext cx="9143999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525000" y="6324600"/>
            <a:ext cx="1156856" cy="5334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Baskerville Old Face" pitchFamily="18" charset="0"/>
              </a:rPr>
              <a:t>3.4.3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676400" y="304800"/>
            <a:ext cx="8839200" cy="6019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800">
                <a:latin typeface="Baskerville Old Face" pitchFamily="18" charset="0"/>
              </a:rPr>
              <a:t>DNA replication is considered to be </a:t>
            </a:r>
            <a:r>
              <a:rPr lang="en-US" sz="2800">
                <a:solidFill>
                  <a:srgbClr val="FF0000"/>
                </a:solidFill>
                <a:latin typeface="Baskerville Old Face" pitchFamily="18" charset="0"/>
              </a:rPr>
              <a:t>semiconservative</a:t>
            </a:r>
            <a:r>
              <a:rPr lang="en-US" sz="2800">
                <a:latin typeface="Baskerville Old Face" pitchFamily="18" charset="0"/>
              </a:rPr>
              <a:t> because each of the parent strands serves as a template and make up half of the resulting copies.</a:t>
            </a:r>
          </a:p>
          <a:p>
            <a:pPr marL="0" indent="0">
              <a:buNone/>
              <a:defRPr/>
            </a:pPr>
            <a:endParaRPr lang="en-US" sz="2800">
              <a:latin typeface="Baskerville Old Face" pitchFamily="18" charset="0"/>
            </a:endParaRPr>
          </a:p>
          <a:p>
            <a:pPr marL="0" indent="0">
              <a:buNone/>
              <a:defRPr/>
            </a:pPr>
            <a:endParaRPr lang="en-US" sz="2800">
              <a:latin typeface="Baskerville Old Face" pitchFamily="18" charset="0"/>
            </a:endParaRPr>
          </a:p>
          <a:p>
            <a:pPr marL="0" indent="0">
              <a:buNone/>
              <a:defRPr/>
            </a:pPr>
            <a:endParaRPr lang="en-US" sz="2800">
              <a:latin typeface="Baskerville Old Face" pitchFamily="18" charset="0"/>
            </a:endParaRPr>
          </a:p>
          <a:p>
            <a:pPr marL="0" indent="0">
              <a:buNone/>
              <a:defRPr/>
            </a:pPr>
            <a:endParaRPr lang="en-US" sz="2800">
              <a:latin typeface="Baskerville Old Face" pitchFamily="18" charset="0"/>
            </a:endParaRPr>
          </a:p>
          <a:p>
            <a:pPr marL="0" indent="0">
              <a:buNone/>
              <a:defRPr/>
            </a:pPr>
            <a:endParaRPr lang="en-US" sz="2800">
              <a:latin typeface="Baskerville Old Face" pitchFamily="18" charset="0"/>
            </a:endParaRPr>
          </a:p>
          <a:p>
            <a:pPr marL="0" indent="0">
              <a:buNone/>
              <a:defRPr/>
            </a:pPr>
            <a:endParaRPr lang="en-US" sz="4000">
              <a:latin typeface="Baskerville Old Face" pitchFamily="18" charset="0"/>
            </a:endParaRPr>
          </a:p>
          <a:p>
            <a:pPr marL="0" indent="0">
              <a:buNone/>
              <a:defRPr/>
            </a:pPr>
            <a:endParaRPr lang="en-US" sz="2800">
              <a:latin typeface="Baskerville Old Face" pitchFamily="18" charset="0"/>
            </a:endParaRPr>
          </a:p>
          <a:p>
            <a:pPr marL="0" indent="0">
              <a:buNone/>
              <a:defRPr/>
            </a:pPr>
            <a:endParaRPr lang="en-US" sz="2800">
              <a:latin typeface="Baskerville Old Face" pitchFamily="18" charset="0"/>
            </a:endParaRPr>
          </a:p>
          <a:p>
            <a:pPr marL="0" indent="0">
              <a:buNone/>
              <a:defRPr/>
            </a:pPr>
            <a:r>
              <a:rPr lang="en-US" sz="2800">
                <a:latin typeface="Baskerville Old Face" pitchFamily="18" charset="0"/>
              </a:rPr>
              <a:t>New DNA strands are 50% new and 50% old</a:t>
            </a:r>
            <a:endParaRPr lang="en-US" sz="2800" dirty="0">
              <a:latin typeface="Baskerville Old Face" pitchFamily="18" charset="0"/>
            </a:endParaRPr>
          </a:p>
        </p:txBody>
      </p:sp>
      <p:pic>
        <p:nvPicPr>
          <p:cNvPr id="10" name="Picture 10" descr="DNAreplicationMo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4544" y="1676400"/>
            <a:ext cx="6789057" cy="4179046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2898723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DNA Structure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063396"/>
            <a:ext cx="3744532" cy="3311189"/>
          </a:xfrm>
        </p:spPr>
        <p:txBody>
          <a:bodyPr>
            <a:noAutofit/>
          </a:bodyPr>
          <a:lstStyle/>
          <a:p>
            <a:r>
              <a:rPr lang="en-CA" sz="2800" cap="none" dirty="0" smtClean="0"/>
              <a:t>The basic unit of DNA is the nucleotide, which is composed of deoxyribose (a sugar) bonded to both a phosphate group and a nitrogenous base</a:t>
            </a:r>
            <a:endParaRPr lang="en-CA" sz="2800" cap="none" dirty="0"/>
          </a:p>
        </p:txBody>
      </p:sp>
      <p:pic>
        <p:nvPicPr>
          <p:cNvPr id="1026" name="Picture 2" descr="http://staff.jccc.net/pdecell/biochemistry/nucleothem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155" y="161822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89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4887"/>
            <a:ext cx="10396882" cy="1151965"/>
          </a:xfrm>
        </p:spPr>
        <p:txBody>
          <a:bodyPr/>
          <a:lstStyle/>
          <a:p>
            <a:r>
              <a:rPr lang="en-CA" dirty="0" smtClean="0"/>
              <a:t>DNA Replication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00766"/>
            <a:ext cx="10394707" cy="5087154"/>
          </a:xfrm>
          <a:noFill/>
        </p:spPr>
        <p:txBody>
          <a:bodyPr>
            <a:noAutofit/>
          </a:bodyPr>
          <a:lstStyle/>
          <a:p>
            <a:r>
              <a:rPr lang="en-CA" sz="2800" cap="none" dirty="0" smtClean="0"/>
              <a:t>DNA synthesis proceeds in the 5’ </a:t>
            </a:r>
            <a:r>
              <a:rPr lang="en-CA" sz="2800" cap="none" dirty="0" smtClean="0">
                <a:sym typeface="Wingdings" panose="05000000000000000000" pitchFamily="2" charset="2"/>
              </a:rPr>
              <a:t> 3’ direction and is catalyzed by a group of enzymes collectively known as </a:t>
            </a:r>
            <a:r>
              <a:rPr lang="en-CA" sz="2800" u="sng" cap="none" dirty="0" smtClean="0">
                <a:sym typeface="Wingdings" panose="05000000000000000000" pitchFamily="2" charset="2"/>
              </a:rPr>
              <a:t>DNA polymerase</a:t>
            </a:r>
          </a:p>
          <a:p>
            <a:pPr lvl="1"/>
            <a:r>
              <a:rPr lang="en-CA" sz="2400" cap="none" dirty="0" smtClean="0">
                <a:sym typeface="Wingdings" panose="05000000000000000000" pitchFamily="2" charset="2"/>
              </a:rPr>
              <a:t>the double stranded DNA ahead of the DNA polymerase is unwound by a helicase, and SSB keeps the unwound DNA stable</a:t>
            </a:r>
          </a:p>
          <a:p>
            <a:pPr lvl="1"/>
            <a:r>
              <a:rPr lang="en-CA" sz="2400" cap="none" dirty="0" smtClean="0">
                <a:sym typeface="Wingdings" panose="05000000000000000000" pitchFamily="2" charset="2"/>
              </a:rPr>
              <a:t>As the helix unwinds, free nucleotides are aligned opposite the parent strands</a:t>
            </a:r>
            <a:endParaRPr lang="en-CA" sz="2400" cap="none" dirty="0" smtClean="0"/>
          </a:p>
        </p:txBody>
      </p:sp>
    </p:spTree>
    <p:extLst>
      <p:ext uri="{BB962C8B-B14F-4D97-AF65-F5344CB8AC3E}">
        <p14:creationId xmlns:p14="http://schemas.microsoft.com/office/powerpoint/2010/main" val="152144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396882" cy="1151965"/>
          </a:xfrm>
        </p:spPr>
        <p:txBody>
          <a:bodyPr/>
          <a:lstStyle/>
          <a:p>
            <a:r>
              <a:rPr lang="en-CA" dirty="0" smtClean="0"/>
              <a:t>DNA Replication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975" y="900547"/>
            <a:ext cx="10394707" cy="5361708"/>
          </a:xfrm>
          <a:solidFill>
            <a:srgbClr val="F0F0F0"/>
          </a:solidFill>
        </p:spPr>
        <p:txBody>
          <a:bodyPr>
            <a:noAutofit/>
          </a:bodyPr>
          <a:lstStyle/>
          <a:p>
            <a:r>
              <a:rPr lang="en-CA" sz="2800" cap="none" dirty="0" smtClean="0"/>
              <a:t>One daughter strand is the </a:t>
            </a:r>
            <a:r>
              <a:rPr lang="en-CA" sz="2800" u="sng" cap="none" dirty="0" smtClean="0"/>
              <a:t>leading strand</a:t>
            </a:r>
            <a:r>
              <a:rPr lang="en-CA" sz="2800" cap="none" dirty="0" smtClean="0"/>
              <a:t>, and the other daughter strand is the </a:t>
            </a:r>
            <a:r>
              <a:rPr lang="en-CA" sz="2800" u="sng" cap="none" dirty="0" smtClean="0"/>
              <a:t>lagging strand</a:t>
            </a:r>
            <a:r>
              <a:rPr lang="en-CA" sz="2800" cap="none" dirty="0" smtClean="0"/>
              <a:t>.</a:t>
            </a:r>
          </a:p>
          <a:p>
            <a:pPr lvl="1"/>
            <a:r>
              <a:rPr lang="en-CA" sz="2400" cap="none" dirty="0" smtClean="0"/>
              <a:t>The leading strand is continuously synthesized by DNA polymerase in the 5’ </a:t>
            </a:r>
            <a:r>
              <a:rPr lang="en-CA" sz="2400" cap="none" dirty="0" smtClean="0">
                <a:sym typeface="Wingdings" panose="05000000000000000000" pitchFamily="2" charset="2"/>
              </a:rPr>
              <a:t> 3’ direction</a:t>
            </a:r>
          </a:p>
          <a:p>
            <a:pPr lvl="1"/>
            <a:r>
              <a:rPr lang="en-CA" sz="2400" cap="none" dirty="0" smtClean="0">
                <a:sym typeface="Wingdings" panose="05000000000000000000" pitchFamily="2" charset="2"/>
              </a:rPr>
              <a:t>The lag strand is synthesized discontinuously in the 5’  3’ direction as a series of short segments known as Okazaki fragments; however, overall growth of the lagging strand occurs in the 3’  5’ direction</a:t>
            </a:r>
          </a:p>
          <a:p>
            <a:pPr lvl="1"/>
            <a:r>
              <a:rPr lang="en-CA" sz="2400" cap="none" dirty="0" smtClean="0">
                <a:sym typeface="Wingdings" panose="05000000000000000000" pitchFamily="2" charset="2"/>
              </a:rPr>
              <a:t>The lagging strand loops through DNA polymerase in the same direction as the leading strand.  The looped segment of the lagging strand is primed with RNA and DNA polymerase adds a short sequence of nucleotides (~1000).  The lagging strand is released, and a new loop is formed.</a:t>
            </a:r>
            <a:endParaRPr lang="en-CA" sz="2400" cap="none" dirty="0"/>
          </a:p>
        </p:txBody>
      </p:sp>
    </p:spTree>
    <p:extLst>
      <p:ext uri="{BB962C8B-B14F-4D97-AF65-F5344CB8AC3E}">
        <p14:creationId xmlns:p14="http://schemas.microsoft.com/office/powerpoint/2010/main" val="20989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Protein synthesis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935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DNA </a:t>
            </a:r>
            <a:r>
              <a:rPr lang="en-US" sz="5400" dirty="0" smtClean="0">
                <a:sym typeface="Wingdings" panose="05000000000000000000" pitchFamily="2" charset="2"/>
              </a:rPr>
              <a:t>(transcription) mRNA</a:t>
            </a:r>
          </a:p>
          <a:p>
            <a:pPr algn="ctr"/>
            <a:endParaRPr lang="en-US" sz="5400" dirty="0" smtClean="0">
              <a:sym typeface="Wingdings" panose="05000000000000000000" pitchFamily="2" charset="2"/>
            </a:endParaRPr>
          </a:p>
          <a:p>
            <a:pPr algn="ctr"/>
            <a:r>
              <a:rPr lang="en-US" sz="5400" dirty="0" smtClean="0">
                <a:sym typeface="Wingdings" panose="05000000000000000000" pitchFamily="2" charset="2"/>
              </a:rPr>
              <a:t>mRNA  (translation)  Proteins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26604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Messenger 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purpose of messenger RNA is to transfer the information from DNA within the cell to outside the cell (recall that DNA cannot leave the nucleus).</a:t>
            </a:r>
          </a:p>
          <a:p>
            <a:endParaRPr lang="en-US" sz="3200" dirty="0"/>
          </a:p>
          <a:p>
            <a:r>
              <a:rPr lang="en-US" sz="3200" dirty="0" smtClean="0"/>
              <a:t>Transcription: is the process by which the DNA code is dictated to mRNA, that is then delivers its message into the cytoplasm.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56043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DNA </a:t>
            </a:r>
            <a:r>
              <a:rPr lang="en-US" sz="5400" dirty="0" smtClean="0">
                <a:sym typeface="Wingdings" panose="05000000000000000000" pitchFamily="2" charset="2"/>
              </a:rPr>
              <a:t>(transcription) mRNA</a:t>
            </a:r>
          </a:p>
          <a:p>
            <a:pPr algn="ctr"/>
            <a:endParaRPr lang="en-US" sz="5400" dirty="0" smtClean="0">
              <a:sym typeface="Wingdings" panose="05000000000000000000" pitchFamily="2" charset="2"/>
            </a:endParaRPr>
          </a:p>
          <a:p>
            <a:pPr algn="ctr"/>
            <a:r>
              <a:rPr lang="en-US" sz="5400" dirty="0" smtClean="0">
                <a:sym typeface="Wingdings" panose="05000000000000000000" pitchFamily="2" charset="2"/>
              </a:rPr>
              <a:t>mRNA  (translation)  Proteins</a:t>
            </a:r>
          </a:p>
          <a:p>
            <a:pPr algn="ctr"/>
            <a:r>
              <a:rPr lang="en-US" sz="4000" i="1" dirty="0" smtClean="0">
                <a:sym typeface="Wingdings" panose="05000000000000000000" pitchFamily="2" charset="2"/>
              </a:rPr>
              <a:t>(late)</a:t>
            </a:r>
            <a:endParaRPr lang="en-US" sz="5400" i="1" dirty="0"/>
          </a:p>
        </p:txBody>
      </p:sp>
    </p:spTree>
    <p:extLst>
      <p:ext uri="{BB962C8B-B14F-4D97-AF65-F5344CB8AC3E}">
        <p14:creationId xmlns:p14="http://schemas.microsoft.com/office/powerpoint/2010/main" val="39062349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Translation occurs in the cytoplasm, where the purpose of DNA is fulfilled by newly created proteins that perform functions vital to the lives of cells and organisms.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184979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 smtClean="0"/>
              <a:t>After mRNA is transcribed in the nucleus, it moves into the cytoplasm to direct the formation of a polypeptide (amino acid chain).  A protein may be made from one or more polypeptides.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 smtClean="0"/>
              <a:t>The order is specific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020288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codon</a:t>
            </a:r>
            <a:endParaRPr lang="en-US" dirty="0"/>
          </a:p>
        </p:txBody>
      </p:sp>
      <p:pic>
        <p:nvPicPr>
          <p:cNvPr id="2050" name="Picture 2" descr="https://evolution.berkeley.edu/admin/media/2/81062_evo_resources_resource_image_284_original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5162" y="1896422"/>
            <a:ext cx="4296781" cy="409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Three-nucleotide unit on the mRNA strand</a:t>
            </a:r>
          </a:p>
          <a:p>
            <a:r>
              <a:rPr lang="en-US" dirty="0" smtClean="0"/>
              <a:t>Different codons code for different amino acids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4517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mRNA to aa char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57" y="261255"/>
            <a:ext cx="8476343" cy="63572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2174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35040"/>
            <a:ext cx="10396882" cy="1151965"/>
          </a:xfrm>
        </p:spPr>
        <p:txBody>
          <a:bodyPr/>
          <a:lstStyle/>
          <a:p>
            <a:r>
              <a:rPr lang="en-CA" dirty="0" err="1" smtClean="0"/>
              <a:t>Dna</a:t>
            </a:r>
            <a:r>
              <a:rPr lang="en-CA" dirty="0" smtClean="0"/>
              <a:t> structure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02788"/>
            <a:ext cx="10699123" cy="3311189"/>
          </a:xfrm>
        </p:spPr>
        <p:txBody>
          <a:bodyPr>
            <a:noAutofit/>
          </a:bodyPr>
          <a:lstStyle/>
          <a:p>
            <a:r>
              <a:rPr lang="en-CA" sz="3600" cap="none" dirty="0" smtClean="0"/>
              <a:t>There are two types of bases: the double-ringed purines and the single-ringed pyrimidines. 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CA" sz="3200" cap="none" dirty="0"/>
              <a:t>P</a:t>
            </a:r>
            <a:r>
              <a:rPr lang="en-CA" sz="3200" cap="none" dirty="0" smtClean="0"/>
              <a:t>urines in DNA are adenine (A) and guanine (G)</a:t>
            </a:r>
          </a:p>
          <a:p>
            <a:pPr marL="1709928" lvl="6" indent="-457200"/>
            <a:r>
              <a:rPr lang="en-CA" sz="2800" dirty="0" smtClean="0"/>
              <a:t>Ariana Grande</a:t>
            </a:r>
            <a:endParaRPr lang="en-CA" sz="2800" cap="none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CA" sz="3200" cap="none" dirty="0"/>
              <a:t>P</a:t>
            </a:r>
            <a:r>
              <a:rPr lang="en-CA" sz="3200" cap="none" dirty="0" smtClean="0"/>
              <a:t>yrimidines are cytosine (C) and thymine (T)</a:t>
            </a:r>
          </a:p>
          <a:p>
            <a:pPr marL="1709928" lvl="6" indent="-457200"/>
            <a:r>
              <a:rPr lang="en-CA" sz="2800" dirty="0" smtClean="0"/>
              <a:t>Channing Tatum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61169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Protein synthesis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2286000"/>
            <a:ext cx="6407186" cy="4023360"/>
          </a:xfrm>
        </p:spPr>
        <p:txBody>
          <a:bodyPr/>
          <a:lstStyle/>
          <a:p>
            <a:r>
              <a:rPr lang="en-US" dirty="0" smtClean="0"/>
              <a:t>Protein synthesis occurs at the ribosomes located on rough endoplasmic reticulum.  After mRNA leaves the nucleus, it proceeds to the ribosomes.  It is the job of </a:t>
            </a:r>
            <a:r>
              <a:rPr lang="en-US" dirty="0" err="1" smtClean="0"/>
              <a:t>tRNA</a:t>
            </a:r>
            <a:r>
              <a:rPr lang="en-US" dirty="0" smtClean="0"/>
              <a:t> to bring amino acids to the site of protein synthesis</a:t>
            </a:r>
            <a:endParaRPr lang="en-US" dirty="0"/>
          </a:p>
        </p:txBody>
      </p:sp>
      <p:pic>
        <p:nvPicPr>
          <p:cNvPr id="4098" name="Picture 2" descr="Image result for single tr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718" y="2084832"/>
            <a:ext cx="3067050" cy="372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8135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Codon &amp; anticodon</a:t>
            </a:r>
            <a:endParaRPr lang="en-US" dirty="0"/>
          </a:p>
        </p:txBody>
      </p:sp>
      <p:pic>
        <p:nvPicPr>
          <p:cNvPr id="3074" name="Picture 2" descr="Image result for codon to anti-cod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90" y="2211251"/>
            <a:ext cx="7746547" cy="442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6726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</a:t>
            </a:r>
            <a:r>
              <a:rPr lang="en-US" dirty="0" err="1" smtClean="0"/>
              <a:t>rna</a:t>
            </a:r>
            <a:endParaRPr lang="en-US" dirty="0"/>
          </a:p>
        </p:txBody>
      </p:sp>
      <p:pic>
        <p:nvPicPr>
          <p:cNvPr id="1026" name="Picture 2" descr="Image result for tRN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849" y="2286000"/>
            <a:ext cx="6296439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9529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rotein Synthesi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0273" y="275773"/>
            <a:ext cx="10596497" cy="5960382"/>
          </a:xfrm>
        </p:spPr>
      </p:pic>
    </p:spTree>
    <p:extLst>
      <p:ext uri="{BB962C8B-B14F-4D97-AF65-F5344CB8AC3E}">
        <p14:creationId xmlns:p14="http://schemas.microsoft.com/office/powerpoint/2010/main" val="247120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ncbi.nlm.nih.gov/Class/MLACourse/Original8Hour/Genetics/nucleotide2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6" b="32633"/>
          <a:stretch/>
        </p:blipFill>
        <p:spPr bwMode="auto">
          <a:xfrm>
            <a:off x="2794716" y="403254"/>
            <a:ext cx="5752519" cy="566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7730" y="2034862"/>
            <a:ext cx="18982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400" dirty="0" smtClean="0"/>
              <a:t>Purines</a:t>
            </a:r>
            <a:endParaRPr lang="en-CA" sz="4400" dirty="0"/>
          </a:p>
        </p:txBody>
      </p:sp>
      <p:sp>
        <p:nvSpPr>
          <p:cNvPr id="3" name="Rectangle 2"/>
          <p:cNvSpPr/>
          <p:nvPr/>
        </p:nvSpPr>
        <p:spPr>
          <a:xfrm>
            <a:off x="8860249" y="2096416"/>
            <a:ext cx="23754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3600" dirty="0" smtClean="0"/>
              <a:t>Pyrimidines</a:t>
            </a:r>
            <a:endParaRPr lang="en-CA" sz="3600" dirty="0"/>
          </a:p>
        </p:txBody>
      </p:sp>
      <p:pic>
        <p:nvPicPr>
          <p:cNvPr id="5" name="Picture 2" descr="http://staff.jccc.net/pdecell/biochemistry/nucleotheme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4" r="57975" b="27789"/>
          <a:stretch/>
        </p:blipFill>
        <p:spPr bwMode="auto">
          <a:xfrm>
            <a:off x="116938" y="3953814"/>
            <a:ext cx="2561868" cy="226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32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ccl.net/ccl/acs-fall97/user15/pchem/overhead/pair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09" y="1080655"/>
            <a:ext cx="10223416" cy="402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1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DNA Structure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9720073" cy="3229429"/>
          </a:xfrm>
        </p:spPr>
        <p:txBody>
          <a:bodyPr>
            <a:noAutofit/>
          </a:bodyPr>
          <a:lstStyle/>
          <a:p>
            <a:r>
              <a:rPr lang="en-CA" sz="2800" cap="none" dirty="0" smtClean="0"/>
              <a:t>DNA backbone is composed of sugar-phosphate bonds</a:t>
            </a:r>
          </a:p>
          <a:p>
            <a:r>
              <a:rPr lang="en-CA" sz="2800" cap="none" dirty="0" smtClean="0"/>
              <a:t>DNA ladder rungs are composed of nitrogenous base pairs</a:t>
            </a:r>
          </a:p>
          <a:p>
            <a:pPr lvl="1"/>
            <a:r>
              <a:rPr lang="en-CA" sz="2400" cap="none" dirty="0" smtClean="0"/>
              <a:t>Thymine – Adenine	(AT)</a:t>
            </a:r>
          </a:p>
          <a:p>
            <a:pPr lvl="1"/>
            <a:r>
              <a:rPr lang="en-CA" sz="2400" cap="none" dirty="0" smtClean="0"/>
              <a:t>Guanine – Cytosine	(</a:t>
            </a:r>
            <a:r>
              <a:rPr lang="en-CA" sz="2400" cap="none" dirty="0" err="1" smtClean="0"/>
              <a:t>GmC</a:t>
            </a:r>
            <a:r>
              <a:rPr lang="en-CA" sz="2400" cap="none" dirty="0" smtClean="0"/>
              <a:t>)</a:t>
            </a:r>
          </a:p>
          <a:p>
            <a:r>
              <a:rPr lang="en-CA" sz="2800" cap="none" dirty="0" smtClean="0"/>
              <a:t>DNA is a double-stranded helix with the sugar-phosphate chains on the outside of the helix and the bases on the inside</a:t>
            </a:r>
            <a:endParaRPr lang="en-CA" sz="2800" cap="none" dirty="0"/>
          </a:p>
        </p:txBody>
      </p:sp>
    </p:spTree>
    <p:extLst>
      <p:ext uri="{BB962C8B-B14F-4D97-AF65-F5344CB8AC3E}">
        <p14:creationId xmlns:p14="http://schemas.microsoft.com/office/powerpoint/2010/main" val="301896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ncbi.nlm.nih.gov/Class/MLACourse/Original8Hour/Genetics/nucleotide2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6"/>
          <a:stretch/>
        </p:blipFill>
        <p:spPr bwMode="auto">
          <a:xfrm>
            <a:off x="2316441" y="145209"/>
            <a:ext cx="4139777" cy="631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staff.jccc.net/pdecell/biochemistry/nucleotheme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4" r="57975" b="27789"/>
          <a:stretch/>
        </p:blipFill>
        <p:spPr bwMode="auto">
          <a:xfrm>
            <a:off x="7469364" y="2795993"/>
            <a:ext cx="2561868" cy="226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28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DNA Structure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63396"/>
            <a:ext cx="10712003" cy="3311189"/>
          </a:xfrm>
        </p:spPr>
        <p:txBody>
          <a:bodyPr>
            <a:noAutofit/>
          </a:bodyPr>
          <a:lstStyle/>
          <a:p>
            <a:r>
              <a:rPr lang="en-CA" sz="3600" cap="none" dirty="0" smtClean="0"/>
              <a:t>The DNA strands are positioned </a:t>
            </a:r>
            <a:r>
              <a:rPr lang="en-CA" sz="3600" u="sng" cap="none" dirty="0" smtClean="0"/>
              <a:t>antiparallel</a:t>
            </a:r>
            <a:r>
              <a:rPr lang="en-CA" sz="3600" cap="none" dirty="0" smtClean="0"/>
              <a:t> to each other; one strand has a 5’ </a:t>
            </a:r>
            <a:r>
              <a:rPr lang="en-CA" sz="3600" cap="none" dirty="0" smtClean="0">
                <a:sym typeface="Wingdings" panose="05000000000000000000" pitchFamily="2" charset="2"/>
              </a:rPr>
              <a:t> 3’ polarity and it’s complementary strand has a 3’  5’ polarity.</a:t>
            </a:r>
          </a:p>
          <a:p>
            <a:pPr lvl="1"/>
            <a:r>
              <a:rPr lang="en-CA" sz="3200" cap="none" dirty="0" smtClean="0">
                <a:sym typeface="Wingdings" panose="05000000000000000000" pitchFamily="2" charset="2"/>
              </a:rPr>
              <a:t>5’ = phosphate group</a:t>
            </a:r>
          </a:p>
          <a:p>
            <a:pPr lvl="1"/>
            <a:r>
              <a:rPr lang="en-CA" sz="3200" cap="none" dirty="0" smtClean="0">
                <a:sym typeface="Wingdings" panose="05000000000000000000" pitchFamily="2" charset="2"/>
              </a:rPr>
              <a:t>3’ = sugar end</a:t>
            </a:r>
            <a:endParaRPr lang="en-CA" sz="3200" cap="none" dirty="0"/>
          </a:p>
        </p:txBody>
      </p:sp>
    </p:spTree>
    <p:extLst>
      <p:ext uri="{BB962C8B-B14F-4D97-AF65-F5344CB8AC3E}">
        <p14:creationId xmlns:p14="http://schemas.microsoft.com/office/powerpoint/2010/main" val="79031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595</TotalTime>
  <Words>1323</Words>
  <Application>Microsoft Office PowerPoint</Application>
  <PresentationFormat>Widescreen</PresentationFormat>
  <Paragraphs>132</Paragraphs>
  <Slides>43</Slides>
  <Notes>5</Notes>
  <HiddenSlides>1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Baskerville Old Face</vt:lpstr>
      <vt:lpstr>Calibri</vt:lpstr>
      <vt:lpstr>Tw Cen MT</vt:lpstr>
      <vt:lpstr>Tw Cen MT Condensed</vt:lpstr>
      <vt:lpstr>Wingdings</vt:lpstr>
      <vt:lpstr>Wingdings 3</vt:lpstr>
      <vt:lpstr>Integral</vt:lpstr>
      <vt:lpstr>dna</vt:lpstr>
      <vt:lpstr>What is DNA?</vt:lpstr>
      <vt:lpstr>DNA Structure</vt:lpstr>
      <vt:lpstr>Dna structure</vt:lpstr>
      <vt:lpstr>PowerPoint Presentation</vt:lpstr>
      <vt:lpstr>PowerPoint Presentation</vt:lpstr>
      <vt:lpstr>DNA Structure</vt:lpstr>
      <vt:lpstr>PowerPoint Presentation</vt:lpstr>
      <vt:lpstr>DNA Structure</vt:lpstr>
      <vt:lpstr>PowerPoint Presentation</vt:lpstr>
      <vt:lpstr>DNA Structure</vt:lpstr>
      <vt:lpstr>Rosaland Franklin</vt:lpstr>
      <vt:lpstr>DNA Storage</vt:lpstr>
      <vt:lpstr>How is DNA Stored?</vt:lpstr>
      <vt:lpstr>chromosome</vt:lpstr>
      <vt:lpstr>PowerPoint Presentation</vt:lpstr>
      <vt:lpstr>DNA Replication</vt:lpstr>
      <vt:lpstr>PowerPoint Presentation</vt:lpstr>
      <vt:lpstr>What is the purpose of DNA Replication?</vt:lpstr>
      <vt:lpstr>3 steps to semi-conservative replication of dna</vt:lpstr>
      <vt:lpstr>PowerPoint Presentation</vt:lpstr>
      <vt:lpstr>DNA Replication</vt:lpstr>
      <vt:lpstr>PowerPoint Presentation</vt:lpstr>
      <vt:lpstr>DNA Replication</vt:lpstr>
      <vt:lpstr>DNA Replication</vt:lpstr>
      <vt:lpstr>PowerPoint Presentation</vt:lpstr>
      <vt:lpstr>PowerPoint Presentation</vt:lpstr>
      <vt:lpstr>PowerPoint Presentation</vt:lpstr>
      <vt:lpstr>PowerPoint Presentation</vt:lpstr>
      <vt:lpstr>DNA Replication</vt:lpstr>
      <vt:lpstr>DNA Replication</vt:lpstr>
      <vt:lpstr>Protein synthesis</vt:lpstr>
      <vt:lpstr>PowerPoint Presentation</vt:lpstr>
      <vt:lpstr>Messenger RNA</vt:lpstr>
      <vt:lpstr>PowerPoint Presentation</vt:lpstr>
      <vt:lpstr>translation</vt:lpstr>
      <vt:lpstr>translation</vt:lpstr>
      <vt:lpstr>codon</vt:lpstr>
      <vt:lpstr>PowerPoint Presentation</vt:lpstr>
      <vt:lpstr>Protein synthesis</vt:lpstr>
      <vt:lpstr>Codon &amp; anticodon</vt:lpstr>
      <vt:lpstr>Transfer rna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dna</dc:title>
  <dc:creator>Jennifer Adams</dc:creator>
  <cp:lastModifiedBy>Jennifer Adams</cp:lastModifiedBy>
  <cp:revision>68</cp:revision>
  <dcterms:created xsi:type="dcterms:W3CDTF">2014-10-16T21:50:51Z</dcterms:created>
  <dcterms:modified xsi:type="dcterms:W3CDTF">2020-02-19T21:58:51Z</dcterms:modified>
</cp:coreProperties>
</file>